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318" r:id="rId3"/>
    <p:sldId id="326" r:id="rId4"/>
    <p:sldId id="320" r:id="rId5"/>
    <p:sldId id="321" r:id="rId6"/>
    <p:sldId id="322" r:id="rId7"/>
    <p:sldId id="324" r:id="rId8"/>
    <p:sldId id="325" r:id="rId9"/>
    <p:sldId id="323" r:id="rId10"/>
    <p:sldId id="289" r:id="rId11"/>
    <p:sldId id="280" r:id="rId12"/>
    <p:sldId id="292" r:id="rId13"/>
    <p:sldId id="291" r:id="rId14"/>
    <p:sldId id="290" r:id="rId15"/>
    <p:sldId id="281" r:id="rId16"/>
    <p:sldId id="329" r:id="rId17"/>
    <p:sldId id="330" r:id="rId18"/>
    <p:sldId id="331" r:id="rId19"/>
    <p:sldId id="332" r:id="rId20"/>
    <p:sldId id="354" r:id="rId21"/>
    <p:sldId id="327" r:id="rId22"/>
    <p:sldId id="328" r:id="rId23"/>
    <p:sldId id="293" r:id="rId24"/>
    <p:sldId id="294" r:id="rId25"/>
    <p:sldId id="306" r:id="rId26"/>
    <p:sldId id="305" r:id="rId27"/>
    <p:sldId id="307" r:id="rId28"/>
    <p:sldId id="308" r:id="rId29"/>
    <p:sldId id="309" r:id="rId30"/>
    <p:sldId id="300" r:id="rId31"/>
    <p:sldId id="296" r:id="rId32"/>
    <p:sldId id="298" r:id="rId33"/>
    <p:sldId id="299" r:id="rId34"/>
    <p:sldId id="317" r:id="rId35"/>
    <p:sldId id="311" r:id="rId36"/>
    <p:sldId id="310" r:id="rId37"/>
    <p:sldId id="347" r:id="rId38"/>
    <p:sldId id="369" r:id="rId39"/>
    <p:sldId id="370" r:id="rId40"/>
    <p:sldId id="366" r:id="rId41"/>
    <p:sldId id="367" r:id="rId42"/>
    <p:sldId id="362" r:id="rId43"/>
    <p:sldId id="363" r:id="rId44"/>
    <p:sldId id="364" r:id="rId45"/>
    <p:sldId id="365" r:id="rId46"/>
    <p:sldId id="371" r:id="rId47"/>
    <p:sldId id="372" r:id="rId48"/>
    <p:sldId id="373" r:id="rId49"/>
    <p:sldId id="374" r:id="rId50"/>
    <p:sldId id="361" r:id="rId51"/>
    <p:sldId id="368" r:id="rId52"/>
    <p:sldId id="334" r:id="rId53"/>
    <p:sldId id="314" r:id="rId54"/>
    <p:sldId id="345" r:id="rId55"/>
    <p:sldId id="315" r:id="rId56"/>
    <p:sldId id="335" r:id="rId57"/>
    <p:sldId id="336" r:id="rId58"/>
    <p:sldId id="344" r:id="rId59"/>
    <p:sldId id="337" r:id="rId60"/>
    <p:sldId id="338" r:id="rId61"/>
    <p:sldId id="343" r:id="rId62"/>
    <p:sldId id="342" r:id="rId63"/>
    <p:sldId id="340" r:id="rId64"/>
    <p:sldId id="346" r:id="rId65"/>
    <p:sldId id="349" r:id="rId66"/>
    <p:sldId id="351" r:id="rId67"/>
    <p:sldId id="352" r:id="rId68"/>
    <p:sldId id="359" r:id="rId69"/>
    <p:sldId id="353" r:id="rId70"/>
    <p:sldId id="350" r:id="rId71"/>
    <p:sldId id="312" r:id="rId72"/>
    <p:sldId id="316" r:id="rId73"/>
    <p:sldId id="319" r:id="rId7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F4DD60F-3DDB-4580-A143-38F87CF51320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6B1DE4E-5001-4BE2-A415-84BF1974D7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284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78E26CD-A064-4C75-95EB-24A289526DBD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4D76B66-82FF-47A4-945F-2283737244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876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0B780-B96E-47EE-8BE8-CC3DD8A14E6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188B2-6384-4982-A877-EB54FD43AE4C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347A0-092B-4108-A25C-26B8320911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0A1E4B-8629-462D-99DE-8CA6DF51F063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2784D-5C84-47B1-A21F-47F67918B0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AD3E6-8372-4478-8425-1191EC4AB82A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F6954-F990-4AB1-AF56-1532760077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C93C7-4D9A-4526-A10B-01C0B4EE32D1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D86D5-B23F-4F6F-A147-403A4711BE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7CD00-116B-41E5-9DF9-1D611A26AE2F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77D5A-03AF-4CD0-9725-278CEDFC64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59C62-A358-4C3E-8BDF-F9B6A9CCA248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2F454-108A-4F7C-A0F5-9542BB1A58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5AB70-2BAA-4445-AACA-8E4DA912B2A9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3FE7F-BB81-432E-AFE6-F8EB54BC02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7E735-1DB4-4932-9792-ACEBEB8B9665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AF504-6CDA-4EE7-9A09-B65D0A51E9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F0FC22-642D-4B71-9381-678607078333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AC0BE-D3AF-4307-B897-F0D886E09A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48E8E-B775-4E3E-907A-D4612E575624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0B1AF-BE65-4B7C-A275-2D6D036B24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3441B-7FBB-4D40-9585-3172DD565219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3DEF6-24DE-49D9-B651-E6BC34BB70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938E92-E06C-4C2B-9842-60F7F779F040}" type="datetimeFigureOut">
              <a:rPr lang="zh-CN" altLang="en-US"/>
              <a:pPr>
                <a:defRPr/>
              </a:pPr>
              <a:t>2015-06-15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12F228F-D4D5-4B25-9FDB-1C3C8C2158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ctrTitle"/>
          </p:nvPr>
        </p:nvSpPr>
        <p:spPr>
          <a:xfrm>
            <a:off x="755576" y="1340768"/>
            <a:ext cx="7772400" cy="14700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6600" b="1" dirty="0" smtClean="0">
                <a:solidFill>
                  <a:srgbClr val="FF0000"/>
                </a:solidFill>
                <a:latin typeface="+mn-ea"/>
                <a:ea typeface="+mn-ea"/>
              </a:rPr>
              <a:t>深圳实验学校</a:t>
            </a:r>
            <a:r>
              <a:rPr lang="en-US" altLang="zh-CN" sz="6600" b="1" dirty="0" smtClean="0">
                <a:solidFill>
                  <a:srgbClr val="FF0000"/>
                </a:solidFill>
                <a:latin typeface="+mn-ea"/>
                <a:ea typeface="+mn-ea"/>
              </a:rPr>
              <a:t/>
            </a:r>
            <a:br>
              <a:rPr lang="en-US" altLang="zh-CN" sz="6600" b="1" dirty="0" smtClean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zh-CN" altLang="en-US" sz="4800" b="1" dirty="0" smtClean="0">
                <a:solidFill>
                  <a:srgbClr val="FF0000"/>
                </a:solidFill>
                <a:latin typeface="+mn-ea"/>
                <a:ea typeface="+mn-ea"/>
              </a:rPr>
              <a:t>雨霁文学社活动</a:t>
            </a:r>
            <a:r>
              <a:rPr lang="en-US" altLang="zh-CN" sz="4800" b="1" dirty="0" smtClean="0">
                <a:solidFill>
                  <a:srgbClr val="FF0000"/>
                </a:solidFill>
                <a:latin typeface="+mn-ea"/>
                <a:ea typeface="+mn-ea"/>
              </a:rPr>
              <a:t/>
            </a:r>
            <a:br>
              <a:rPr lang="en-US" altLang="zh-CN" sz="4800" b="1" dirty="0" smtClean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zh-CN" altLang="en-US" sz="4800" b="1" dirty="0" smtClean="0">
                <a:solidFill>
                  <a:srgbClr val="FF0000"/>
                </a:solidFill>
                <a:latin typeface="+mn-ea"/>
                <a:ea typeface="+mn-ea"/>
              </a:rPr>
              <a:t>学员作品及获奖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《收集阳光》作者深圳实验高中部陈圣婴（2010年海天出版社）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357165"/>
            <a:ext cx="4714908" cy="63101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29256" y="500042"/>
            <a:ext cx="31432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Calibri" pitchFamily="34" charset="0"/>
              </a:rPr>
              <a:t>      雨霁文学之星</a:t>
            </a:r>
            <a:r>
              <a:rPr lang="en-US" altLang="zh-CN" sz="2400" b="1" dirty="0" smtClean="0">
                <a:latin typeface="Calibri" pitchFamily="34" charset="0"/>
              </a:rPr>
              <a:t>——</a:t>
            </a:r>
            <a:r>
              <a:rPr lang="zh-CN" altLang="en-US" sz="2400" b="1" dirty="0" smtClean="0">
                <a:latin typeface="Calibri" pitchFamily="34" charset="0"/>
              </a:rPr>
              <a:t>陈圣婴。</a:t>
            </a:r>
            <a:r>
              <a:rPr lang="en-US" altLang="zh-CN" sz="2400" b="1" dirty="0" smtClean="0">
                <a:latin typeface="Calibri" pitchFamily="34" charset="0"/>
              </a:rPr>
              <a:t>2011</a:t>
            </a:r>
            <a:r>
              <a:rPr lang="zh-CN" altLang="en-US" sz="2400" b="1" dirty="0" smtClean="0">
                <a:latin typeface="Calibri" pitchFamily="34" charset="0"/>
              </a:rPr>
              <a:t>年深圳实验高三学生，雨霁文学社员。发表文章</a:t>
            </a:r>
            <a:r>
              <a:rPr lang="en-US" altLang="zh-CN" sz="2400" b="1" dirty="0" smtClean="0">
                <a:latin typeface="Calibri" pitchFamily="34" charset="0"/>
              </a:rPr>
              <a:t>100</a:t>
            </a:r>
            <a:r>
              <a:rPr lang="zh-CN" altLang="en-US" sz="2400" b="1" dirty="0" smtClean="0">
                <a:latin typeface="Calibri" pitchFamily="34" charset="0"/>
              </a:rPr>
              <a:t>多篇，出版文集</a:t>
            </a:r>
            <a:r>
              <a:rPr lang="en-US" altLang="zh-CN" sz="2400" b="1" dirty="0" smtClean="0">
                <a:latin typeface="Calibri" pitchFamily="34" charset="0"/>
              </a:rPr>
              <a:t>《</a:t>
            </a:r>
            <a:r>
              <a:rPr lang="zh-CN" altLang="en-US" sz="2400" b="1" dirty="0" smtClean="0">
                <a:latin typeface="Calibri" pitchFamily="34" charset="0"/>
              </a:rPr>
              <a:t>收集阳光</a:t>
            </a:r>
            <a:r>
              <a:rPr lang="en-US" altLang="zh-CN" sz="2400" b="1" dirty="0" smtClean="0">
                <a:latin typeface="Calibri" pitchFamily="34" charset="0"/>
              </a:rPr>
              <a:t>》</a:t>
            </a:r>
            <a:r>
              <a:rPr lang="zh-CN" altLang="en-US" sz="2400" b="1" dirty="0" smtClean="0">
                <a:latin typeface="Calibri" pitchFamily="34" charset="0"/>
              </a:rPr>
              <a:t>，</a:t>
            </a:r>
            <a:r>
              <a:rPr lang="en-US" altLang="zh-CN" sz="2400" b="1" dirty="0" smtClean="0">
                <a:latin typeface="Calibri" pitchFamily="34" charset="0"/>
              </a:rPr>
              <a:t>2011</a:t>
            </a:r>
            <a:r>
              <a:rPr lang="zh-CN" altLang="en-US" sz="2400" b="1" dirty="0" smtClean="0">
                <a:latin typeface="Calibri" pitchFamily="34" charset="0"/>
              </a:rPr>
              <a:t>年被美国排名前</a:t>
            </a:r>
            <a:r>
              <a:rPr lang="en-US" altLang="zh-CN" sz="2400" b="1" dirty="0" smtClean="0">
                <a:latin typeface="Calibri" pitchFamily="34" charset="0"/>
              </a:rPr>
              <a:t>30</a:t>
            </a:r>
            <a:r>
              <a:rPr lang="zh-CN" altLang="en-US" sz="2400" b="1" dirty="0" smtClean="0">
                <a:latin typeface="Calibri" pitchFamily="34" charset="0"/>
              </a:rPr>
              <a:t>位大学中九所大学录取，现就读于美国 加州伯克利 大学。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1" descr="被美国九所大学争相录取的上届文学社员陈圣婴发表作品100多篇  、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0"/>
            <a:ext cx="781050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6" name="TextBox 2"/>
          <p:cNvSpPr txBox="1">
            <a:spLocks noChangeArrowheads="1"/>
          </p:cNvSpPr>
          <p:nvPr/>
        </p:nvSpPr>
        <p:spPr bwMode="auto">
          <a:xfrm>
            <a:off x="428625" y="6072188"/>
            <a:ext cx="83581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 smtClean="0">
                <a:latin typeface="Calibri" pitchFamily="34" charset="0"/>
              </a:rPr>
              <a:t>《</a:t>
            </a:r>
            <a:r>
              <a:rPr lang="zh-CN" altLang="en-US" b="1" dirty="0" smtClean="0">
                <a:latin typeface="Calibri" pitchFamily="34" charset="0"/>
              </a:rPr>
              <a:t>收集阳光</a:t>
            </a:r>
            <a:r>
              <a:rPr lang="en-US" altLang="zh-CN" b="1" dirty="0" smtClean="0">
                <a:latin typeface="Calibri" pitchFamily="34" charset="0"/>
              </a:rPr>
              <a:t>》</a:t>
            </a:r>
            <a:r>
              <a:rPr lang="zh-CN" altLang="en-US" b="1" dirty="0" smtClean="0">
                <a:latin typeface="Calibri" pitchFamily="34" charset="0"/>
              </a:rPr>
              <a:t>作者，陈圣婴。发表</a:t>
            </a:r>
            <a:r>
              <a:rPr lang="zh-CN" altLang="en-US" b="1" dirty="0">
                <a:latin typeface="Calibri" pitchFamily="34" charset="0"/>
              </a:rPr>
              <a:t>文章</a:t>
            </a:r>
            <a:r>
              <a:rPr lang="en-US" altLang="zh-CN" b="1" dirty="0">
                <a:latin typeface="Calibri" pitchFamily="34" charset="0"/>
              </a:rPr>
              <a:t>100</a:t>
            </a:r>
            <a:r>
              <a:rPr lang="zh-CN" altLang="en-US" b="1" dirty="0">
                <a:latin typeface="Calibri" pitchFamily="34" charset="0"/>
              </a:rPr>
              <a:t>多篇，出版文集</a:t>
            </a:r>
            <a:r>
              <a:rPr lang="en-US" altLang="zh-CN" b="1" dirty="0">
                <a:latin typeface="Calibri" pitchFamily="34" charset="0"/>
              </a:rPr>
              <a:t>《</a:t>
            </a:r>
            <a:r>
              <a:rPr lang="zh-CN" altLang="en-US" b="1" dirty="0">
                <a:latin typeface="Calibri" pitchFamily="34" charset="0"/>
              </a:rPr>
              <a:t>收集阳光</a:t>
            </a:r>
            <a:r>
              <a:rPr lang="en-US" altLang="zh-CN" b="1" dirty="0">
                <a:latin typeface="Calibri" pitchFamily="34" charset="0"/>
              </a:rPr>
              <a:t>》</a:t>
            </a:r>
            <a:r>
              <a:rPr lang="zh-CN" altLang="en-US" b="1" dirty="0">
                <a:latin typeface="Calibri" pitchFamily="34" charset="0"/>
              </a:rPr>
              <a:t>，</a:t>
            </a:r>
            <a:r>
              <a:rPr lang="en-US" altLang="zh-CN" b="1" dirty="0">
                <a:latin typeface="Calibri" pitchFamily="34" charset="0"/>
              </a:rPr>
              <a:t>2011</a:t>
            </a:r>
            <a:r>
              <a:rPr lang="zh-CN" altLang="en-US" b="1" dirty="0">
                <a:latin typeface="Calibri" pitchFamily="34" charset="0"/>
              </a:rPr>
              <a:t>年被美国排名前</a:t>
            </a:r>
            <a:r>
              <a:rPr lang="en-US" altLang="zh-CN" b="1" dirty="0">
                <a:latin typeface="Calibri" pitchFamily="34" charset="0"/>
              </a:rPr>
              <a:t>30</a:t>
            </a:r>
            <a:r>
              <a:rPr lang="zh-CN" altLang="en-US" b="1" dirty="0">
                <a:latin typeface="Calibri" pitchFamily="34" charset="0"/>
              </a:rPr>
              <a:t>位大学中九所大学录取，现就读于美国 加州伯克利 大学。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《青春如歌》作者  深圳实验高中部林嘉纯 （2012年11月海天出版社）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5723"/>
            <a:ext cx="5143504" cy="68837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57818" y="214290"/>
            <a:ext cx="350046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     雨霁文学之星</a:t>
            </a:r>
            <a:r>
              <a:rPr lang="en-US" altLang="zh-CN" sz="2000" b="1" dirty="0" smtClean="0"/>
              <a:t>——</a:t>
            </a:r>
            <a:r>
              <a:rPr lang="zh-CN" altLang="en-US" sz="2000" b="1" dirty="0"/>
              <a:t>林嘉</a:t>
            </a:r>
            <a:r>
              <a:rPr lang="zh-CN" altLang="en-US" sz="2000" b="1" dirty="0" smtClean="0"/>
              <a:t>纯       现就读于华中师大中文系。</a:t>
            </a:r>
            <a:r>
              <a:rPr lang="en-US" altLang="zh-CN" sz="2000" b="1" dirty="0" smtClean="0"/>
              <a:t>《</a:t>
            </a:r>
            <a:r>
              <a:rPr lang="zh-CN" altLang="en-US" sz="2000" b="1" dirty="0" smtClean="0"/>
              <a:t>深圳晚报</a:t>
            </a:r>
            <a:r>
              <a:rPr lang="en-US" altLang="zh-CN" sz="2000" b="1" dirty="0" smtClean="0"/>
              <a:t>》</a:t>
            </a:r>
            <a:r>
              <a:rPr lang="zh-CN" altLang="en-US" sz="2000" b="1" dirty="0" smtClean="0"/>
              <a:t>首批小记者。曾任深圳市学府中学百川文学社副社长，深圳实验雨霁文学社编辑部部长。获</a:t>
            </a:r>
            <a:r>
              <a:rPr lang="en-US" altLang="zh-CN" sz="2000" b="1" dirty="0" smtClean="0"/>
              <a:t>2012</a:t>
            </a:r>
            <a:r>
              <a:rPr lang="zh-CN" altLang="en-US" sz="2000" b="1" dirty="0" smtClean="0"/>
              <a:t>年第十届“叶圣陶杯”全国中学生新作文大赛高中组总决赛一等奖。</a:t>
            </a:r>
            <a:r>
              <a:rPr lang="en-US" altLang="zh-CN" sz="2000" b="1" dirty="0" smtClean="0"/>
              <a:t>2012</a:t>
            </a:r>
            <a:r>
              <a:rPr lang="zh-CN" altLang="en-US" sz="2000" b="1" dirty="0" smtClean="0"/>
              <a:t>深圳第十届学生网络夏令营诗歌创作大赛高中组一等奖。</a:t>
            </a:r>
            <a:r>
              <a:rPr lang="en-US" altLang="zh-CN" sz="2000" b="1" dirty="0" smtClean="0"/>
              <a:t>2012</a:t>
            </a:r>
            <a:r>
              <a:rPr lang="zh-CN" altLang="en-US" sz="2000" b="1" dirty="0" smtClean="0"/>
              <a:t>年</a:t>
            </a:r>
            <a:r>
              <a:rPr lang="en-US" altLang="zh-CN" sz="2000" b="1" dirty="0" smtClean="0"/>
              <a:t>11</a:t>
            </a:r>
            <a:r>
              <a:rPr lang="zh-CN" altLang="en-US" sz="2000" b="1" dirty="0" smtClean="0"/>
              <a:t>月深圳海天出版社出版其个人文集</a:t>
            </a:r>
            <a:r>
              <a:rPr lang="en-US" altLang="zh-CN" sz="2000" b="1" dirty="0" smtClean="0"/>
              <a:t>《</a:t>
            </a:r>
            <a:r>
              <a:rPr lang="zh-CN" altLang="en-US" sz="2000" b="1" dirty="0" smtClean="0"/>
              <a:t>青春如歌</a:t>
            </a:r>
            <a:r>
              <a:rPr lang="en-US" altLang="zh-CN" sz="2000" b="1" dirty="0" smtClean="0"/>
              <a:t>》</a:t>
            </a:r>
            <a:r>
              <a:rPr lang="zh-CN" altLang="en-US" sz="2000" b="1" dirty="0" smtClean="0"/>
              <a:t>。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_DSC176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235837"/>
            <a:ext cx="5166917" cy="58988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3688" y="6220580"/>
            <a:ext cx="61926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     </a:t>
            </a:r>
            <a:r>
              <a:rPr lang="en-US" altLang="zh-CN" b="1" dirty="0" smtClean="0"/>
              <a:t>2012</a:t>
            </a:r>
            <a:r>
              <a:rPr lang="zh-CN" altLang="en-US" b="1" dirty="0" smtClean="0"/>
              <a:t>年</a:t>
            </a:r>
            <a:r>
              <a:rPr lang="en-US" altLang="zh-CN" b="1" dirty="0" smtClean="0"/>
              <a:t>10</a:t>
            </a:r>
            <a:r>
              <a:rPr lang="zh-CN" altLang="en-US" b="1" dirty="0" smtClean="0"/>
              <a:t>月，林嘉纯（左）在井冈山下七乡作社会调查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《影子》作者 深圳实验高中部 彭形影（2012年5月深圳报业集团出版社）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2428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00694" y="285728"/>
            <a:ext cx="32861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 雨霁文学之星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彭形影。个人文集</a:t>
            </a:r>
            <a:r>
              <a:rPr lang="en-US" altLang="zh-CN" sz="2400" b="1" dirty="0" smtClean="0"/>
              <a:t>《</a:t>
            </a:r>
            <a:r>
              <a:rPr lang="zh-CN" altLang="en-US" sz="2400" b="1" dirty="0" smtClean="0"/>
              <a:t>影子</a:t>
            </a:r>
            <a:r>
              <a:rPr lang="en-US" altLang="zh-CN" sz="2400" b="1" dirty="0" smtClean="0"/>
              <a:t>》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2012</a:t>
            </a:r>
            <a:r>
              <a:rPr lang="zh-CN" altLang="en-US" sz="2400" b="1" dirty="0"/>
              <a:t>年海天出版社出版</a:t>
            </a:r>
            <a:r>
              <a:rPr lang="zh-CN" altLang="en-US" sz="2400" b="1" dirty="0" smtClean="0"/>
              <a:t>。</a:t>
            </a:r>
            <a:r>
              <a:rPr lang="zh-CN" altLang="en-US" sz="2400" b="1" dirty="0"/>
              <a:t>书如其人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该</a:t>
            </a:r>
            <a:r>
              <a:rPr lang="zh-CN" altLang="en-US" sz="2400" b="1" dirty="0" smtClean="0"/>
              <a:t>书收录了作者从小学到高三的全部作文，反映了成长的所见所闻，所思所为。学如赤金，思如纯玉，花样年华，弥足珍贵。</a:t>
            </a:r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1" descr="封底折页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858250" cy="572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TextBox 3"/>
          <p:cNvSpPr txBox="1">
            <a:spLocks noChangeArrowheads="1"/>
          </p:cNvSpPr>
          <p:nvPr/>
        </p:nvSpPr>
        <p:spPr bwMode="auto">
          <a:xfrm>
            <a:off x="214313" y="5929313"/>
            <a:ext cx="84296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 smtClean="0"/>
              <a:t>彭形影，作</a:t>
            </a:r>
            <a:r>
              <a:rPr lang="zh-CN" altLang="en-US" b="1" dirty="0"/>
              <a:t>文集</a:t>
            </a:r>
            <a:r>
              <a:rPr lang="en-US" altLang="zh-CN" b="1" dirty="0"/>
              <a:t>《</a:t>
            </a:r>
            <a:r>
              <a:rPr lang="zh-CN" altLang="en-US" b="1" dirty="0"/>
              <a:t>影子</a:t>
            </a:r>
            <a:r>
              <a:rPr lang="en-US" altLang="zh-CN" b="1" dirty="0"/>
              <a:t>》</a:t>
            </a:r>
            <a:r>
              <a:rPr lang="zh-CN" altLang="en-US" b="1" dirty="0"/>
              <a:t>（</a:t>
            </a:r>
            <a:r>
              <a:rPr lang="en-US" altLang="zh-CN" b="1" dirty="0"/>
              <a:t>2012</a:t>
            </a:r>
            <a:r>
              <a:rPr lang="zh-CN" altLang="en-US" b="1" dirty="0"/>
              <a:t>年海天出版社出版）。书如其</a:t>
            </a:r>
            <a:r>
              <a:rPr lang="zh-CN" altLang="en-US" b="1" dirty="0" smtClean="0"/>
              <a:t>人，</a:t>
            </a:r>
            <a:r>
              <a:rPr lang="zh-CN" altLang="en-US" b="1" dirty="0"/>
              <a:t>集子收录从小学到高三的全部作文，反映了成长的所见所闻，所思所为。学如赤金，思如纯玉，花样年华，弥足珍贵。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1" descr="７十佳文学少年赖玉莹和指导老师孙利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0"/>
            <a:ext cx="7977188" cy="598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571500" y="6072188"/>
            <a:ext cx="77485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Calibri" pitchFamily="34" charset="0"/>
              </a:rPr>
              <a:t>雨霁</a:t>
            </a:r>
            <a:r>
              <a:rPr lang="zh-CN" altLang="en-US" b="1" dirty="0" smtClean="0">
                <a:latin typeface="Calibri" pitchFamily="34" charset="0"/>
              </a:rPr>
              <a:t>文学之</a:t>
            </a:r>
            <a:r>
              <a:rPr lang="zh-CN" altLang="en-US" b="1" dirty="0">
                <a:latin typeface="Calibri" pitchFamily="34" charset="0"/>
              </a:rPr>
              <a:t>星</a:t>
            </a:r>
            <a:r>
              <a:rPr lang="en-US" altLang="zh-CN" b="1" dirty="0">
                <a:latin typeface="Calibri" pitchFamily="34" charset="0"/>
              </a:rPr>
              <a:t>——</a:t>
            </a:r>
            <a:r>
              <a:rPr lang="zh-CN" altLang="en-US" b="1" dirty="0">
                <a:latin typeface="Calibri" pitchFamily="34" charset="0"/>
              </a:rPr>
              <a:t>赖玉莹，</a:t>
            </a:r>
            <a:r>
              <a:rPr lang="en-US" altLang="zh-CN" b="1" dirty="0">
                <a:latin typeface="Calibri" pitchFamily="34" charset="0"/>
              </a:rPr>
              <a:t>2010</a:t>
            </a:r>
            <a:r>
              <a:rPr lang="zh-CN" altLang="en-US" b="1" dirty="0">
                <a:latin typeface="Calibri" pitchFamily="34" charset="0"/>
              </a:rPr>
              <a:t>获深圳市第三届“十佳文学少年” 称号，获得</a:t>
            </a:r>
            <a:r>
              <a:rPr lang="en-US" altLang="zh-CN" b="1" dirty="0">
                <a:latin typeface="Calibri" pitchFamily="34" charset="0"/>
              </a:rPr>
              <a:t>2012</a:t>
            </a:r>
            <a:r>
              <a:rPr lang="zh-CN" altLang="en-US" b="1" dirty="0">
                <a:latin typeface="Calibri" pitchFamily="34" charset="0"/>
              </a:rPr>
              <a:t>浙江大学加</a:t>
            </a:r>
            <a:r>
              <a:rPr lang="en-US" altLang="zh-CN" b="1" dirty="0">
                <a:latin typeface="Calibri" pitchFamily="34" charset="0"/>
              </a:rPr>
              <a:t>40</a:t>
            </a:r>
            <a:r>
              <a:rPr lang="zh-CN" altLang="en-US" b="1" dirty="0">
                <a:latin typeface="Calibri" pitchFamily="34" charset="0"/>
              </a:rPr>
              <a:t>分资格</a:t>
            </a:r>
            <a:r>
              <a:rPr lang="zh-CN" altLang="en-US" b="1" dirty="0" smtClean="0">
                <a:latin typeface="Calibri" pitchFamily="34" charset="0"/>
              </a:rPr>
              <a:t>，</a:t>
            </a:r>
            <a:r>
              <a:rPr lang="zh-CN" altLang="en-US" b="1" dirty="0">
                <a:latin typeface="Calibri" pitchFamily="34" charset="0"/>
              </a:rPr>
              <a:t>后</a:t>
            </a:r>
            <a:r>
              <a:rPr lang="zh-CN" altLang="en-US" b="1" dirty="0" smtClean="0">
                <a:latin typeface="Calibri" pitchFamily="34" charset="0"/>
              </a:rPr>
              <a:t>被</a:t>
            </a:r>
            <a:r>
              <a:rPr lang="zh-CN" altLang="en-US" b="1" dirty="0">
                <a:latin typeface="Calibri" pitchFamily="34" charset="0"/>
              </a:rPr>
              <a:t>浙大录取。</a:t>
            </a:r>
          </a:p>
        </p:txBody>
      </p:sp>
    </p:spTree>
    <p:extLst>
      <p:ext uri="{BB962C8B-B14F-4D97-AF65-F5344CB8AC3E}">
        <p14:creationId xmlns:p14="http://schemas.microsoft.com/office/powerpoint/2010/main" val="287668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2" descr="十佳文学少年余超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5" y="0"/>
            <a:ext cx="7715250" cy="578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TextBox 3"/>
          <p:cNvSpPr txBox="1">
            <a:spLocks noChangeArrowheads="1"/>
          </p:cNvSpPr>
          <p:nvPr/>
        </p:nvSpPr>
        <p:spPr bwMode="auto">
          <a:xfrm>
            <a:off x="857250" y="6072188"/>
            <a:ext cx="78914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Calibri" pitchFamily="34" charset="0"/>
              </a:rPr>
              <a:t>雨霁</a:t>
            </a:r>
            <a:r>
              <a:rPr lang="zh-CN" altLang="en-US" b="1" dirty="0" smtClean="0">
                <a:solidFill>
                  <a:srgbClr val="0000FF"/>
                </a:solidFill>
                <a:latin typeface="Calibri" pitchFamily="34" charset="0"/>
              </a:rPr>
              <a:t>文学之</a:t>
            </a:r>
            <a:r>
              <a:rPr lang="zh-CN" altLang="en-US" b="1" dirty="0">
                <a:solidFill>
                  <a:srgbClr val="0000FF"/>
                </a:solidFill>
                <a:latin typeface="Calibri" pitchFamily="34" charset="0"/>
              </a:rPr>
              <a:t>星</a:t>
            </a:r>
            <a:r>
              <a:rPr lang="en-US" altLang="zh-CN" b="1" dirty="0">
                <a:solidFill>
                  <a:srgbClr val="0000FF"/>
                </a:solidFill>
                <a:latin typeface="Calibri" pitchFamily="34" charset="0"/>
              </a:rPr>
              <a:t>——</a:t>
            </a:r>
            <a:r>
              <a:rPr lang="zh-CN" altLang="en-US" b="1" dirty="0">
                <a:solidFill>
                  <a:srgbClr val="0000FF"/>
                </a:solidFill>
                <a:latin typeface="Calibri" pitchFamily="34" charset="0"/>
              </a:rPr>
              <a:t>余超 ，发表作品多篇，</a:t>
            </a:r>
            <a:r>
              <a:rPr lang="en-US" altLang="zh-CN" b="1" dirty="0">
                <a:solidFill>
                  <a:srgbClr val="0000FF"/>
                </a:solidFill>
                <a:latin typeface="Calibri" pitchFamily="34" charset="0"/>
              </a:rPr>
              <a:t>2009</a:t>
            </a:r>
            <a:r>
              <a:rPr lang="zh-CN" altLang="en-US" b="1" dirty="0">
                <a:solidFill>
                  <a:srgbClr val="0000FF"/>
                </a:solidFill>
                <a:latin typeface="Calibri" pitchFamily="34" charset="0"/>
              </a:rPr>
              <a:t>获深圳市第二届“十佳文学少年” 称号</a:t>
            </a:r>
            <a:r>
              <a:rPr lang="zh-CN" altLang="en-US" b="1" dirty="0" smtClean="0">
                <a:solidFill>
                  <a:srgbClr val="0000FF"/>
                </a:solidFill>
                <a:latin typeface="Calibri" pitchFamily="34" charset="0"/>
              </a:rPr>
              <a:t>。后就读</a:t>
            </a:r>
            <a:r>
              <a:rPr lang="zh-CN" altLang="en-US" b="1" dirty="0">
                <a:solidFill>
                  <a:srgbClr val="0000FF"/>
                </a:solidFill>
                <a:latin typeface="Calibri" pitchFamily="34" charset="0"/>
              </a:rPr>
              <a:t>于南方医科大学。</a:t>
            </a:r>
          </a:p>
        </p:txBody>
      </p:sp>
    </p:spTree>
    <p:extLst>
      <p:ext uri="{BB962C8B-B14F-4D97-AF65-F5344CB8AC3E}">
        <p14:creationId xmlns:p14="http://schemas.microsoft.com/office/powerpoint/2010/main" val="9814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8676" name="Picture 4" descr="高中部高二邓安理（前排左）获第四届深圳文学少年二十强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33375"/>
            <a:ext cx="8518525" cy="5430838"/>
          </a:xfrm>
          <a:prstGeom prst="rect">
            <a:avLst/>
          </a:prstGeom>
          <a:noFill/>
        </p:spPr>
      </p:pic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68313" y="6165850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/>
              <a:t>雨霁文学之星</a:t>
            </a:r>
            <a:r>
              <a:rPr lang="en-US" altLang="zh-CN" sz="2000" b="1" dirty="0" smtClean="0"/>
              <a:t>——</a:t>
            </a:r>
            <a:r>
              <a:rPr lang="zh-CN" altLang="en-US" sz="2000" b="1" dirty="0" smtClean="0"/>
              <a:t>邓安理</a:t>
            </a:r>
            <a:r>
              <a:rPr lang="zh-CN" altLang="en-US" sz="2000" b="1" dirty="0"/>
              <a:t>（前排左）获第四届深圳文学少年二十强</a:t>
            </a:r>
          </a:p>
        </p:txBody>
      </p:sp>
    </p:spTree>
    <p:extLst>
      <p:ext uri="{BB962C8B-B14F-4D97-AF65-F5344CB8AC3E}">
        <p14:creationId xmlns:p14="http://schemas.microsoft.com/office/powerpoint/2010/main" val="165505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9雨霁文学之星王书越（左），2012年12月获全国校园文学新苗奖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0"/>
            <a:ext cx="6967514" cy="5572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5750004"/>
            <a:ext cx="828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 smtClean="0"/>
              <a:t>雨霁文学之星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王书越（左）</a:t>
            </a:r>
            <a:r>
              <a:rPr lang="zh-CN" altLang="zh-CN" b="1" dirty="0" smtClean="0"/>
              <a:t>。发表文章多篇。</a:t>
            </a:r>
            <a:r>
              <a:rPr lang="en-US" altLang="zh-CN" b="1" dirty="0" smtClean="0"/>
              <a:t>2012</a:t>
            </a:r>
            <a:r>
              <a:rPr lang="zh-CN" altLang="zh-CN" b="1" dirty="0" smtClean="0"/>
              <a:t>年获全国校园文学新苗奖。</a:t>
            </a:r>
            <a:r>
              <a:rPr lang="en-US" altLang="zh-CN" b="1" dirty="0" smtClean="0"/>
              <a:t>2014</a:t>
            </a:r>
            <a:r>
              <a:rPr lang="zh-CN" altLang="en-US" b="1" dirty="0" smtClean="0"/>
              <a:t>年获全国创新作文北大现场作文二等奖。现为深圳实验学校高中部高三学生。</a:t>
            </a:r>
            <a:endParaRPr lang="zh-CN" altLang="zh-CN" b="1" dirty="0" smtClean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1027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" y="0"/>
            <a:ext cx="9144000" cy="6073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5576" y="63093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雨霁文学社骨干成员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0193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:\校庆文学社展板资料\雨霁文学社图片\雨霁文学社图片\雨霁文学社活动剪影\2014至2015文学社资料3\欧阳照片及新闻\欧阳照片及新闻\欧阳婧祎在深圳图书馆南书房与读者分享《情越千年》的创作体会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0"/>
            <a:ext cx="7560840" cy="56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94928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雨霁之星欧阳婧祎（文学社社长）</a:t>
            </a:r>
            <a:r>
              <a:rPr lang="en-US" altLang="zh-CN" b="1" dirty="0" smtClean="0"/>
              <a:t>2015</a:t>
            </a:r>
            <a:r>
              <a:rPr lang="zh-CN" altLang="en-US" b="1" dirty="0" smtClean="0"/>
              <a:t>年</a:t>
            </a:r>
            <a:r>
              <a:rPr lang="en-US" altLang="zh-CN" b="1" dirty="0"/>
              <a:t>2</a:t>
            </a:r>
            <a:r>
              <a:rPr lang="zh-CN" altLang="en-US" b="1" dirty="0" smtClean="0"/>
              <a:t>月，在</a:t>
            </a:r>
            <a:r>
              <a:rPr lang="zh-CN" altLang="en-US" b="1" dirty="0"/>
              <a:t>深圳图书馆南书房与读者分享</a:t>
            </a:r>
            <a:r>
              <a:rPr lang="en-US" altLang="zh-CN" b="1" dirty="0"/>
              <a:t>《</a:t>
            </a:r>
            <a:r>
              <a:rPr lang="zh-CN" altLang="en-US" b="1" dirty="0"/>
              <a:t>情越千年</a:t>
            </a:r>
            <a:r>
              <a:rPr lang="en-US" altLang="zh-CN" b="1" dirty="0"/>
              <a:t>》</a:t>
            </a:r>
            <a:r>
              <a:rPr lang="zh-CN" altLang="en-US" b="1" dirty="0"/>
              <a:t>的创作</a:t>
            </a:r>
            <a:r>
              <a:rPr lang="zh-CN" altLang="en-US" b="1" dirty="0" smtClean="0"/>
              <a:t>体会。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9412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1700808"/>
            <a:ext cx="7344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rgbClr val="FF0000"/>
                </a:solidFill>
              </a:rPr>
              <a:t>雨霁文学社主持或参加活动剪影</a:t>
            </a:r>
            <a:endParaRPr lang="zh-CN" alt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92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" y="188640"/>
            <a:ext cx="8892480" cy="5917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3568" y="6153601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万科地产总裁王石莅临高中部讲学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7170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404664"/>
            <a:ext cx="8388096" cy="55656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616530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北大创新人才</a:t>
            </a:r>
            <a:r>
              <a:rPr lang="zh-CN" altLang="en-US" b="1" dirty="0" smtClean="0"/>
              <a:t>讲座，主讲嘉宾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 深圳</a:t>
            </a:r>
            <a:r>
              <a:rPr lang="zh-CN" altLang="en-US" b="1" dirty="0"/>
              <a:t>业</a:t>
            </a:r>
            <a:r>
              <a:rPr lang="zh-CN" altLang="en-US" b="1" dirty="0" smtClean="0"/>
              <a:t>界精英许</a:t>
            </a:r>
            <a:r>
              <a:rPr lang="zh-CN" altLang="en-US" b="1" dirty="0"/>
              <a:t>单单</a:t>
            </a:r>
          </a:p>
        </p:txBody>
      </p:sp>
    </p:spTree>
    <p:extLst>
      <p:ext uri="{BB962C8B-B14F-4D97-AF65-F5344CB8AC3E}">
        <p14:creationId xmlns:p14="http://schemas.microsoft.com/office/powerpoint/2010/main" val="3813876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8" y="404664"/>
            <a:ext cx="8485632" cy="5632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628" y="6118601"/>
            <a:ext cx="848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深大文学院副院长相南翔教授高中部讲学</a:t>
            </a:r>
            <a:r>
              <a:rPr lang="en-US" altLang="zh-CN" sz="2000" b="1" dirty="0" smtClean="0"/>
              <a:t>——</a:t>
            </a:r>
            <a:r>
              <a:rPr lang="zh-CN" altLang="en-US" sz="2000" b="1" dirty="0" smtClean="0"/>
              <a:t>如何提高我们的阅读和写作水平。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95243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612648"/>
            <a:ext cx="8485632" cy="5632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5616" y="6381328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2013</a:t>
            </a:r>
            <a:r>
              <a:rPr lang="zh-CN" altLang="en-US" b="1" dirty="0" smtClean="0"/>
              <a:t>年</a:t>
            </a:r>
            <a:r>
              <a:rPr lang="en-US" altLang="zh-CN" b="1" dirty="0" smtClean="0"/>
              <a:t>11</a:t>
            </a:r>
            <a:r>
              <a:rPr lang="zh-CN" altLang="en-US" b="1" dirty="0" smtClean="0"/>
              <a:t>月当代著名文学评论家白烨教授走进高中部文学大讲堂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78172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27" y="116632"/>
            <a:ext cx="8485632" cy="5632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602128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当代文学评论家白烨接受雨霁文学社采访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677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612648"/>
            <a:ext cx="8485632" cy="5632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572" y="638132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白烨与雨霁文学社师生合影</a:t>
            </a:r>
          </a:p>
        </p:txBody>
      </p:sp>
    </p:spTree>
    <p:extLst>
      <p:ext uri="{BB962C8B-B14F-4D97-AF65-F5344CB8AC3E}">
        <p14:creationId xmlns:p14="http://schemas.microsoft.com/office/powerpoint/2010/main" val="746803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612648"/>
            <a:ext cx="8485632" cy="5632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6381328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原</a:t>
            </a:r>
            <a:r>
              <a:rPr lang="en-US" altLang="zh-CN" b="1" dirty="0"/>
              <a:t>《</a:t>
            </a:r>
            <a:r>
              <a:rPr lang="zh-CN" altLang="en-US" b="1" dirty="0"/>
              <a:t>中国少年报</a:t>
            </a:r>
            <a:r>
              <a:rPr lang="en-US" altLang="zh-CN" b="1" dirty="0"/>
              <a:t>》</a:t>
            </a:r>
            <a:r>
              <a:rPr lang="zh-CN" altLang="en-US" b="1" dirty="0"/>
              <a:t>主编</a:t>
            </a:r>
            <a:r>
              <a:rPr lang="zh-CN" altLang="en-US" b="1" dirty="0" smtClean="0"/>
              <a:t>叶小沫莅临我校高中部校讲学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22347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116632"/>
            <a:ext cx="8485632" cy="5632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6021288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叶小沫主编（叶圣陶孙女）</a:t>
            </a:r>
            <a:r>
              <a:rPr lang="en-US" altLang="zh-CN" b="1" dirty="0"/>
              <a:t>《</a:t>
            </a:r>
            <a:r>
              <a:rPr lang="zh-CN" altLang="en-US" b="1" dirty="0"/>
              <a:t>旭</a:t>
            </a:r>
            <a:r>
              <a:rPr lang="en-US" altLang="zh-CN" b="1" dirty="0"/>
              <a:t>》</a:t>
            </a:r>
            <a:r>
              <a:rPr lang="zh-CN" altLang="en-US" b="1" dirty="0"/>
              <a:t>杂志社</a:t>
            </a:r>
            <a:r>
              <a:rPr lang="zh-CN" altLang="en-US" b="1" dirty="0" smtClean="0"/>
              <a:t>同学亲切交流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0666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1700808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rgbClr val="FF0000"/>
                </a:solidFill>
              </a:rPr>
              <a:t>雨霁文学之星</a:t>
            </a:r>
            <a:endParaRPr lang="zh-CN" alt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81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730"/>
            <a:ext cx="8604448" cy="57255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3568" y="630932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深圳语文教育专家 吴泓（特级教师）走进高中部“专家大讲堂”。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06696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729"/>
            <a:ext cx="8467756" cy="56345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6211669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华南师大文学院柯汉琳教授（广东高考语文阅卷组组长）走进高中部文学大讲堂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66824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9144000" cy="6084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6381328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深圳青年作家、复旦在读研究生、动物小说王子袁博与雨霁文学社师生交流。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24557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9144000" cy="53932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3568" y="6021288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华南师大中文系陈妙云教授（广东高考作文阅卷组组长）来我校讲学并与文学社师生</a:t>
            </a:r>
            <a:r>
              <a:rPr lang="zh-CN" altLang="en-US" b="1" dirty="0"/>
              <a:t>合</a:t>
            </a:r>
            <a:r>
              <a:rPr lang="zh-CN" altLang="en-US" b="1" dirty="0" smtClean="0"/>
              <a:t>影。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30444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" y="188640"/>
            <a:ext cx="9144000" cy="5630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6093296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上海作协副主席、著名作家陈村走进高中部文学大讲堂，并与文学社师生合影。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62283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2"/>
          <a:stretch/>
        </p:blipFill>
        <p:spPr>
          <a:xfrm>
            <a:off x="186314" y="260648"/>
            <a:ext cx="8532440" cy="5599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6093296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初中部、中学部文学社指导老师（张皓、傅芳觉，高俊</a:t>
            </a:r>
            <a:r>
              <a:rPr lang="zh-CN" altLang="en-US" b="1" dirty="0"/>
              <a:t>）</a:t>
            </a:r>
            <a:r>
              <a:rPr lang="zh-CN" altLang="en-US" b="1" dirty="0" smtClean="0"/>
              <a:t>与北大谢冕教授合影。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18162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-43139"/>
            <a:ext cx="6538416" cy="4903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592" y="5373216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   </a:t>
            </a:r>
            <a:r>
              <a:rPr lang="en-US" altLang="zh-CN" b="1" dirty="0" smtClean="0"/>
              <a:t>2013</a:t>
            </a:r>
            <a:r>
              <a:rPr lang="zh-CN" altLang="en-US" b="1" dirty="0" smtClean="0"/>
              <a:t>“圣陶杯”北京总决赛，我校参赛选手在训练营合影。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45464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《雨霁》特刊资料1\校园社团照片\实验人，30年\广州合照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6" y="857250"/>
            <a:ext cx="8668456" cy="487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13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SER\Desktop\作文英雄宣传2\2015创新作文-中大照片\IMG_41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381000"/>
            <a:ext cx="8136396" cy="54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449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USER\Desktop\作文英雄宣传2\2015创新作文-中大照片\IMG_43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1001"/>
            <a:ext cx="8460432" cy="564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19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６郭天在颁奖典礼上发表“网络文学诚信宣言”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10" y="214290"/>
            <a:ext cx="7798091" cy="5214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5786" y="5715016"/>
            <a:ext cx="7429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雨霁文学之星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郭天骄，</a:t>
            </a:r>
            <a:r>
              <a:rPr lang="en-US" altLang="zh-CN" b="1" dirty="0" smtClean="0"/>
              <a:t>2011</a:t>
            </a:r>
            <a:r>
              <a:rPr lang="zh-CN" altLang="en-US" b="1" dirty="0" smtClean="0"/>
              <a:t>年在第二届华语网络文学大赛中获童话作品银奖，并代表参赛选手在华语网络文学论坛上发表“网络文学宣言”，现就读中国人民大学。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37178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39942"/>
            <a:ext cx="7973534" cy="391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4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热烈祝贺高中部</a:t>
            </a:r>
            <a:r>
              <a:rPr lang="en-US" altLang="zh-CN" sz="4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4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名同学</a:t>
            </a:r>
            <a:endParaRPr lang="en-US" altLang="zh-CN" sz="44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4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进入</a:t>
            </a:r>
            <a:r>
              <a:rPr lang="zh-CN" altLang="en-US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作文英雄全市前</a:t>
            </a:r>
            <a:r>
              <a:rPr lang="en-US" altLang="zh-CN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300</a:t>
            </a:r>
            <a:r>
              <a:rPr lang="zh-CN" altLang="en-US" sz="4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名！</a:t>
            </a:r>
            <a:endParaRPr lang="zh-CN" altLang="en-US" sz="4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3125989"/>
            <a:ext cx="79928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郑子薇     李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禹虬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王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绎皓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杨  涵                    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饶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诗雨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刘  冰     朱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江月 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庆宝 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吴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嘉豪 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林  章     欧阳婧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祎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润欣        黄绚瑀 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屈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浩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轩     张颢赢</a:t>
            </a:r>
            <a:endParaRPr lang="en-US" altLang="zh-CN" sz="28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829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39942"/>
            <a:ext cx="79735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4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热烈祝贺高中部</a:t>
            </a:r>
            <a:r>
              <a:rPr lang="en-US" altLang="zh-CN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4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名同学</a:t>
            </a:r>
            <a:endParaRPr lang="en-US" altLang="zh-CN" sz="44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4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进入</a:t>
            </a:r>
            <a:r>
              <a:rPr lang="zh-CN" altLang="en-US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作文英雄全市</a:t>
            </a:r>
            <a:r>
              <a:rPr lang="zh-CN" altLang="en-US" sz="4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</a:t>
            </a:r>
            <a:r>
              <a:rPr lang="en-US" altLang="zh-CN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4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00</a:t>
            </a:r>
            <a:r>
              <a:rPr lang="zh-CN" altLang="en-US" sz="4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名！</a:t>
            </a:r>
            <a:endParaRPr lang="zh-CN" altLang="en-US" sz="4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3125989"/>
            <a:ext cx="7992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郑子薇     王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绎皓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饶诗雨   吴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嘉豪 </a:t>
            </a:r>
            <a:endParaRPr lang="en-US" altLang="zh-CN" sz="28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欧阳婧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祎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黄绚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瑀 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屈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浩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轩</a:t>
            </a:r>
            <a:endParaRPr lang="zh-CN" altLang="en-US" sz="28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940" y="4590256"/>
            <a:ext cx="734481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       以上同学将于</a:t>
            </a:r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月</a:t>
            </a:r>
            <a:r>
              <a:rPr lang="en-US" altLang="zh-CN" sz="2000" b="1" dirty="0" smtClean="0"/>
              <a:t>10</a:t>
            </a:r>
            <a:r>
              <a:rPr lang="zh-CN" altLang="en-US" sz="2000" b="1" dirty="0" smtClean="0"/>
              <a:t>日上午</a:t>
            </a:r>
            <a:r>
              <a:rPr lang="en-US" altLang="zh-CN" sz="2000" b="1" dirty="0" smtClean="0"/>
              <a:t>9:00——12</a:t>
            </a:r>
            <a:r>
              <a:rPr lang="zh-CN" altLang="en-US" sz="2000" b="1" dirty="0" smtClean="0"/>
              <a:t>：</a:t>
            </a:r>
            <a:r>
              <a:rPr lang="en-US" altLang="zh-CN" sz="2000" b="1" dirty="0" smtClean="0"/>
              <a:t>00</a:t>
            </a:r>
            <a:r>
              <a:rPr lang="zh-CN" altLang="en-US" sz="2000" b="1" dirty="0" smtClean="0"/>
              <a:t>到红岭中学高中部参加</a:t>
            </a:r>
            <a:r>
              <a:rPr lang="en-US" altLang="zh-CN" sz="2000" b="1" dirty="0" smtClean="0"/>
              <a:t>100</a:t>
            </a:r>
            <a:r>
              <a:rPr lang="zh-CN" altLang="en-US" sz="2000" b="1" dirty="0" smtClean="0"/>
              <a:t>进</a:t>
            </a:r>
            <a:r>
              <a:rPr lang="en-US" altLang="zh-CN" sz="2000" b="1" dirty="0" smtClean="0"/>
              <a:t>60</a:t>
            </a:r>
            <a:r>
              <a:rPr lang="zh-CN" altLang="en-US" sz="2000" b="1" dirty="0" smtClean="0"/>
              <a:t>的现场</a:t>
            </a:r>
            <a:r>
              <a:rPr lang="zh-CN" altLang="en-US" sz="2000" b="1" dirty="0"/>
              <a:t>写作选拔赛。祝愿参赛</a:t>
            </a:r>
            <a:r>
              <a:rPr lang="zh-CN" altLang="en-US" sz="2000" b="1" dirty="0" smtClean="0"/>
              <a:t>选手指点江山，激扬文字，</a:t>
            </a:r>
            <a:r>
              <a:rPr lang="zh-CN" altLang="en-US" sz="2000" b="1" dirty="0"/>
              <a:t>首战</a:t>
            </a:r>
            <a:r>
              <a:rPr lang="zh-CN" altLang="en-US" sz="2000" b="1" dirty="0" smtClean="0"/>
              <a:t>红岭，旗开得胜！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 </a:t>
            </a:r>
            <a:r>
              <a:rPr lang="en-US" altLang="zh-CN" sz="2000" b="1" dirty="0" smtClean="0"/>
              <a:t>                                                     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94158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764704"/>
            <a:ext cx="799288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热烈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祝贺高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中部</a:t>
            </a:r>
            <a:r>
              <a:rPr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名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同学</a:t>
            </a:r>
            <a:endParaRPr lang="en-US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进入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作文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英雄</a:t>
            </a:r>
            <a:r>
              <a:rPr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60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</a:t>
            </a:r>
            <a:r>
              <a:rPr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24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日导师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徒）大赛！</a:t>
            </a:r>
            <a:endParaRPr lang="en-US" altLang="zh-CN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</a:t>
            </a:r>
            <a:endParaRPr lang="en-US" altLang="zh-CN" sz="28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高二： 郑子薇  吴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嘉豪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欧阳婧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祎  </a:t>
            </a:r>
            <a:endParaRPr lang="en-US" altLang="zh-CN" sz="28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</a:t>
            </a:r>
            <a:endParaRPr lang="en-US" altLang="zh-CN" sz="28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高一：黄绚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瑀    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屈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浩轩</a:t>
            </a:r>
            <a:endParaRPr lang="zh-CN" altLang="en-US" sz="28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en-US" altLang="zh-CN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702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8881" y="124156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简讯：我校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5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名作文英雄</a:t>
            </a:r>
            <a:r>
              <a:rPr lang="zh-CN" altLang="en-US" sz="2800" b="1" dirty="0">
                <a:solidFill>
                  <a:srgbClr val="FF0000"/>
                </a:solidFill>
              </a:rPr>
              <a:t>分别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进入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位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导师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战队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0849" y="1844824"/>
            <a:ext cx="79928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经过</a:t>
            </a:r>
            <a:r>
              <a:rPr lang="zh-CN" altLang="zh-CN" sz="2400" b="1" dirty="0">
                <a:solidFill>
                  <a:srgbClr val="0000FF"/>
                </a:solidFill>
              </a:rPr>
              <a:t>前期紧张激烈的海选，</a:t>
            </a:r>
            <a:r>
              <a:rPr lang="en-US" altLang="zh-CN" sz="2400" b="1" dirty="0">
                <a:solidFill>
                  <a:srgbClr val="0000FF"/>
                </a:solidFill>
              </a:rPr>
              <a:t>“</a:t>
            </a:r>
            <a:r>
              <a:rPr lang="zh-CN" altLang="zh-CN" sz="2400" b="1" dirty="0">
                <a:solidFill>
                  <a:srgbClr val="0000FF"/>
                </a:solidFill>
              </a:rPr>
              <a:t>作文英雄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”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 五</a:t>
            </a:r>
            <a:r>
              <a:rPr lang="zh-CN" altLang="zh-CN" sz="2400" b="1" dirty="0">
                <a:solidFill>
                  <a:srgbClr val="0000FF"/>
                </a:solidFill>
              </a:rPr>
              <a:t>大导师战队全部组建完毕</a:t>
            </a:r>
            <a:r>
              <a:rPr lang="zh-CN" altLang="zh-CN" sz="2400" b="1" dirty="0" smtClean="0">
                <a:solidFill>
                  <a:srgbClr val="0000FF"/>
                </a:solidFill>
              </a:rPr>
              <a:t>。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我校高中部郑子薇、吴嘉豪、黄绚瑀及初中部尹杭、王艺博分别被导师毛尖、张悦然、马家辉选中。</a:t>
            </a:r>
            <a:r>
              <a:rPr lang="zh-CN" altLang="en-US" sz="2400" b="1" dirty="0">
                <a:solidFill>
                  <a:srgbClr val="0000FF"/>
                </a:solidFill>
              </a:rPr>
              <a:t>本周六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分组对抗赛将在深圳实验学校初中部拉开战幕。我校全体师生衷心祝福作文英雄们：   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气吞万里，驰骋才情，再现英雄本色！</a:t>
            </a:r>
            <a:endParaRPr lang="zh-CN" altLang="zh-CN" sz="3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40466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深实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LED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大屏播放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28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84750"/>
            <a:ext cx="4460496" cy="43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http://jb.sznews.com/res/1/1161/2015-06/03/A16/res04_attpic_brief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84750"/>
            <a:ext cx="3384376" cy="42844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27584" y="5085184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</a:rPr>
              <a:t>毛尖：华东师范大学教授，作家。主要作品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非常罪、非常美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当世界向右的时候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没有你不行，有你也不行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》《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乱来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这些年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例外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有一只老虎在浴室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等多部作品。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94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ttp://jb.sznews.com/res/1/1161/2015-06/03/A16/res07_attpic_brief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0648"/>
            <a:ext cx="3312368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55576" y="4797152"/>
            <a:ext cx="7662986" cy="120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</a:rPr>
              <a:t>        张悦然：当代女作家，任教于中国人民大学文学院。著有长篇小说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樱桃之远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水仙已乘鲤鱼去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誓鸟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》</a:t>
            </a:r>
            <a:r>
              <a:rPr lang="en-US" altLang="zh-CN" sz="2000" b="1" dirty="0">
                <a:solidFill>
                  <a:srgbClr val="FF0000"/>
                </a:solidFill>
              </a:rPr>
              <a:t>;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短篇小说集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葵花走失在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1890》《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十爱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》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等。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620688"/>
            <a:ext cx="3721596" cy="37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ttp://jb.sznews.com/res/1/1161/2015-06/03/A16/res10_attpic_brief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20688"/>
            <a:ext cx="2855595" cy="3795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83568" y="4581128"/>
            <a:ext cx="7848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         马家辉：美国威斯康星大学</a:t>
            </a:r>
            <a:r>
              <a:rPr lang="zh-CN" altLang="en-US" b="1" dirty="0">
                <a:solidFill>
                  <a:srgbClr val="FF0000"/>
                </a:solidFill>
              </a:rPr>
              <a:t>社会学博士，香港传媒人、专栏作家、文化评论</a:t>
            </a:r>
            <a:r>
              <a:rPr lang="zh-CN" altLang="en-US" b="1" dirty="0" smtClean="0">
                <a:solidFill>
                  <a:srgbClr val="FF0000"/>
                </a:solidFill>
              </a:rPr>
              <a:t>学者。著有</a:t>
            </a:r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心理学</a:t>
            </a:r>
            <a:r>
              <a:rPr lang="zh-CN" altLang="en-US" b="1" dirty="0" smtClean="0">
                <a:solidFill>
                  <a:srgbClr val="FF0000"/>
                </a:solidFill>
              </a:rPr>
              <a:t>小品</a:t>
            </a:r>
            <a:r>
              <a:rPr lang="en-US" altLang="zh-CN" b="1" dirty="0" smtClean="0">
                <a:solidFill>
                  <a:srgbClr val="FF0000"/>
                </a:solidFill>
              </a:rPr>
              <a:t>》 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《</a:t>
            </a:r>
            <a:r>
              <a:rPr lang="zh-CN" altLang="en-US" b="1" dirty="0" smtClean="0">
                <a:solidFill>
                  <a:srgbClr val="FF0000"/>
                </a:solidFill>
              </a:rPr>
              <a:t>消费者心理学</a:t>
            </a:r>
            <a:r>
              <a:rPr lang="en-US" altLang="zh-CN" b="1" dirty="0" smtClean="0">
                <a:solidFill>
                  <a:srgbClr val="FF0000"/>
                </a:solidFill>
              </a:rPr>
              <a:t>》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都市新人类</a:t>
            </a:r>
            <a:r>
              <a:rPr lang="en-US" altLang="zh-CN" b="1" dirty="0">
                <a:solidFill>
                  <a:srgbClr val="FF0000"/>
                </a:solidFill>
              </a:rPr>
              <a:t>》 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波霸</a:t>
            </a:r>
            <a:r>
              <a:rPr lang="en-US" altLang="zh-CN" b="1" dirty="0">
                <a:solidFill>
                  <a:srgbClr val="FF0000"/>
                </a:solidFill>
              </a:rPr>
              <a:t>MTV》 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流行学笔记</a:t>
            </a:r>
            <a:r>
              <a:rPr lang="en-US" altLang="zh-CN" b="1" dirty="0" smtClean="0">
                <a:solidFill>
                  <a:srgbClr val="FF0000"/>
                </a:solidFill>
              </a:rPr>
              <a:t>》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女儿情</a:t>
            </a:r>
            <a:r>
              <a:rPr lang="en-US" altLang="zh-CN" b="1" dirty="0">
                <a:solidFill>
                  <a:srgbClr val="FF0000"/>
                </a:solidFill>
              </a:rPr>
              <a:t>》 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当眼泪凝固成子弹</a:t>
            </a:r>
            <a:r>
              <a:rPr lang="en-US" altLang="zh-CN" b="1" dirty="0">
                <a:solidFill>
                  <a:srgbClr val="FF0000"/>
                </a:solidFill>
              </a:rPr>
              <a:t>》 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文化超现代</a:t>
            </a:r>
            <a:r>
              <a:rPr lang="en-US" altLang="zh-CN" b="1" dirty="0" smtClean="0">
                <a:solidFill>
                  <a:srgbClr val="FF0000"/>
                </a:solidFill>
              </a:rPr>
              <a:t>》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我们</a:t>
            </a:r>
            <a:r>
              <a:rPr lang="en-US" altLang="zh-CN" b="1" dirty="0">
                <a:solidFill>
                  <a:srgbClr val="FF0000"/>
                </a:solidFill>
              </a:rPr>
              <a:t>》 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你们</a:t>
            </a:r>
            <a:r>
              <a:rPr lang="en-US" altLang="zh-CN" b="1" dirty="0">
                <a:solidFill>
                  <a:srgbClr val="FF0000"/>
                </a:solidFill>
              </a:rPr>
              <a:t>》 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死在这里也</a:t>
            </a:r>
            <a:r>
              <a:rPr lang="zh-CN" altLang="en-US" b="1" dirty="0" smtClean="0">
                <a:solidFill>
                  <a:srgbClr val="FF0000"/>
                </a:solidFill>
              </a:rPr>
              <a:t>不错</a:t>
            </a:r>
            <a:r>
              <a:rPr lang="en-US" altLang="zh-CN" b="1" dirty="0" smtClean="0">
                <a:solidFill>
                  <a:srgbClr val="FF0000"/>
                </a:solidFill>
              </a:rPr>
              <a:t>》</a:t>
            </a:r>
            <a:r>
              <a:rPr lang="zh-CN" altLang="en-US" b="1" dirty="0" smtClean="0">
                <a:solidFill>
                  <a:srgbClr val="FF0000"/>
                </a:solidFill>
              </a:rPr>
              <a:t>等多部作品。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20688"/>
            <a:ext cx="4104456" cy="384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99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傅韵霏生活照1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62" y="0"/>
            <a:ext cx="7531770" cy="5648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956" y="5733256"/>
            <a:ext cx="824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雨霁文学社之星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傅韵霏，出版个人文集</a:t>
            </a:r>
            <a:r>
              <a:rPr lang="en-US" altLang="zh-CN" b="1" dirty="0" smtClean="0"/>
              <a:t>《</a:t>
            </a:r>
            <a:r>
              <a:rPr lang="zh-CN" altLang="en-US" b="1" dirty="0" smtClean="0"/>
              <a:t>冲向顶峰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，</a:t>
            </a:r>
            <a:r>
              <a:rPr lang="en-US" altLang="zh-CN" b="1" dirty="0"/>
              <a:t>2011</a:t>
            </a:r>
            <a:r>
              <a:rPr lang="zh-CN" altLang="en-US" b="1" dirty="0"/>
              <a:t>年</a:t>
            </a:r>
            <a:r>
              <a:rPr lang="en-US" altLang="zh-CN" b="1" dirty="0"/>
              <a:t>4</a:t>
            </a:r>
            <a:r>
              <a:rPr lang="zh-CN" altLang="en-US" b="1" dirty="0"/>
              <a:t>月，</a:t>
            </a:r>
            <a:r>
              <a:rPr lang="zh-CN" altLang="en-US" b="1" dirty="0" smtClean="0"/>
              <a:t>傅韵霏收到来自</a:t>
            </a:r>
            <a:r>
              <a:rPr lang="zh-CN" altLang="en-US" b="1" dirty="0"/>
              <a:t>普林斯顿大学、斯坦福大学、哥伦比亚大学等</a:t>
            </a:r>
            <a:r>
              <a:rPr lang="en-US" altLang="zh-CN" b="1" dirty="0"/>
              <a:t>17</a:t>
            </a:r>
            <a:r>
              <a:rPr lang="zh-CN" altLang="en-US" b="1" dirty="0"/>
              <a:t>所美国著名学府的录取通知书，被誉为</a:t>
            </a:r>
            <a:r>
              <a:rPr lang="en-US" altLang="zh-CN" b="1" dirty="0"/>
              <a:t>2011</a:t>
            </a:r>
            <a:r>
              <a:rPr lang="zh-CN" altLang="en-US" b="1" dirty="0"/>
              <a:t>年“最牛高三生”。</a:t>
            </a:r>
            <a:r>
              <a:rPr lang="zh-CN" altLang="en-US" b="1" dirty="0" smtClean="0"/>
              <a:t>现就读于美国斯坦福大学。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02803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8" y="381001"/>
            <a:ext cx="7920372" cy="52802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1680" y="5805264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深圳实验高中部中大现场作文参赛选手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38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120" y="1196751"/>
            <a:ext cx="8496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    2015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年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5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月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日，我校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高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中部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14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位同学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在全国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创新作文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大赛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广东赛区决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赛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（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中山大学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现场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作文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）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中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取得优异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成绩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。</a:t>
            </a:r>
            <a:endParaRPr lang="zh-CN" altLang="zh-CN" sz="2400" b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一等奖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：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罗舒玮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王钰冰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</a:t>
            </a:r>
            <a:endParaRPr lang="zh-CN" altLang="zh-CN" sz="2400" b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二等奖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：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何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雨轩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   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郑子薇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   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金正晰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   </a:t>
            </a:r>
            <a:endParaRPr lang="en-US" altLang="zh-CN" sz="2400" b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      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吴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沐然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 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刘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航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罗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印庭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三等奖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：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陈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飞宇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郝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倍倍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 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江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晖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   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      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童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言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 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徐富茹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   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熊</a:t>
            </a:r>
            <a:r>
              <a:rPr lang="zh-CN" altLang="zh-CN" sz="2400" b="1" dirty="0">
                <a:solidFill>
                  <a:srgbClr val="0000FF"/>
                </a:solidFill>
                <a:latin typeface="+mn-ea"/>
              </a:rPr>
              <a:t>敏光</a:t>
            </a: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357581"/>
            <a:ext cx="80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简讯：中大</a:t>
            </a:r>
            <a:r>
              <a:rPr lang="zh-CN" altLang="en-US" sz="3600" b="1" dirty="0">
                <a:solidFill>
                  <a:srgbClr val="FF0000"/>
                </a:solidFill>
              </a:rPr>
              <a:t>现场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决赛，又见实验英雄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1136" y="5178859"/>
            <a:ext cx="8208912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       以上获得一、二等奖的同学及之前获直通总决赛资格的</a:t>
            </a:r>
            <a:r>
              <a:rPr lang="zh-CN" altLang="zh-CN" b="1" dirty="0" smtClean="0">
                <a:solidFill>
                  <a:srgbClr val="FF0000"/>
                </a:solidFill>
              </a:rPr>
              <a:t>王诗馨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zh-CN" altLang="zh-CN" b="1" dirty="0" smtClean="0">
                <a:solidFill>
                  <a:srgbClr val="FF0000"/>
                </a:solidFill>
              </a:rPr>
              <a:t>陈意欣</a:t>
            </a:r>
            <a:r>
              <a:rPr lang="zh-CN" altLang="en-US" b="1" dirty="0" smtClean="0">
                <a:solidFill>
                  <a:srgbClr val="FF0000"/>
                </a:solidFill>
              </a:rPr>
              <a:t>将于</a:t>
            </a:r>
            <a:r>
              <a:rPr lang="en-US" altLang="zh-CN" b="1" dirty="0" smtClean="0">
                <a:solidFill>
                  <a:srgbClr val="FF0000"/>
                </a:solidFill>
              </a:rPr>
              <a:t>8</a:t>
            </a:r>
            <a:r>
              <a:rPr lang="zh-CN" altLang="en-US" b="1" dirty="0" smtClean="0">
                <a:solidFill>
                  <a:srgbClr val="FF0000"/>
                </a:solidFill>
              </a:rPr>
              <a:t>月赴北京大学参加全国总决赛。总决赛获一、二等奖的同学可获得北大等</a:t>
            </a:r>
            <a:r>
              <a:rPr lang="en-US" altLang="zh-CN" b="1" dirty="0" smtClean="0">
                <a:solidFill>
                  <a:srgbClr val="FF0000"/>
                </a:solidFill>
              </a:rPr>
              <a:t>33</a:t>
            </a:r>
            <a:r>
              <a:rPr lang="zh-CN" altLang="en-US" b="1" dirty="0" smtClean="0">
                <a:solidFill>
                  <a:srgbClr val="FF0000"/>
                </a:solidFill>
              </a:rPr>
              <a:t>所高校</a:t>
            </a:r>
            <a:r>
              <a:rPr lang="en-US" altLang="zh-CN" b="1" dirty="0" smtClean="0">
                <a:solidFill>
                  <a:srgbClr val="FF0000"/>
                </a:solidFill>
              </a:rPr>
              <a:t>2015</a:t>
            </a:r>
            <a:r>
              <a:rPr lang="zh-CN" altLang="en-US" b="1" dirty="0" smtClean="0">
                <a:solidFill>
                  <a:srgbClr val="FF0000"/>
                </a:solidFill>
              </a:rPr>
              <a:t>年高校自主招生资格。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22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92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0"/>
            <a:ext cx="7920880" cy="59406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6093296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全国中语会专业委员会理事长苏立康教授为我校</a:t>
            </a:r>
            <a:r>
              <a:rPr lang="en-US" altLang="zh-CN" b="1" dirty="0"/>
              <a:t>《</a:t>
            </a:r>
            <a:r>
              <a:rPr lang="zh-CN" altLang="en-US" b="1" dirty="0"/>
              <a:t>雨霁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欣然题词。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10003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632"/>
            <a:ext cx="8100392" cy="5589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5949280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世界读书日读书征文比赛，我校获奖选手在深圳图书馆颁奖台上合影。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93375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2656"/>
            <a:ext cx="7632848" cy="50637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573325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雨霁文学社员参加课本剧表演</a:t>
            </a:r>
          </a:p>
        </p:txBody>
      </p:sp>
    </p:spTree>
    <p:extLst>
      <p:ext uri="{BB962C8B-B14F-4D97-AF65-F5344CB8AC3E}">
        <p14:creationId xmlns:p14="http://schemas.microsoft.com/office/powerpoint/2010/main" val="879770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8460432" cy="56296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雨霁文学社干部活动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07819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6730"/>
            <a:ext cx="8575970" cy="5706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592" y="62373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雨霁文学社编辑部会议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10357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060848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FF0000"/>
                </a:solidFill>
              </a:rPr>
              <a:t>雨霁文学社获奖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33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" y="420624"/>
            <a:ext cx="8955024" cy="6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雨霁文学社活动剪影\雨霁文学社活动剪影\12北大曹文轩教授给吴岱霖散文集《爱的甘霖》题词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0"/>
            <a:ext cx="7776864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5949280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雨霁文学之星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吴岱霖，获</a:t>
            </a:r>
            <a:r>
              <a:rPr lang="en-US" altLang="zh-CN" b="1" dirty="0" smtClean="0"/>
              <a:t>2013</a:t>
            </a:r>
            <a:r>
              <a:rPr lang="zh-CN" altLang="en-US" b="1" dirty="0" smtClean="0"/>
              <a:t>校园文学“十佳小作家”家奖。北大曹文轩教授给吴岱霖的个人文集</a:t>
            </a:r>
            <a:r>
              <a:rPr lang="en-US" altLang="zh-CN" b="1" dirty="0" smtClean="0"/>
              <a:t>《</a:t>
            </a:r>
            <a:r>
              <a:rPr lang="zh-CN" altLang="en-US" b="1" dirty="0" smtClean="0"/>
              <a:t>爱的甘霖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（中国文联出版社出版）题词。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37782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440"/>
            <a:ext cx="9144000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82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6672"/>
            <a:ext cx="858349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0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8850053" cy="55116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624" y="587727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雨霁文学社被授予全国百佳校园文学社团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04627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" y="-1"/>
            <a:ext cx="8624240" cy="58869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5576" y="609329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《</a:t>
            </a:r>
            <a:r>
              <a:rPr lang="zh-CN" altLang="en-US" b="1" dirty="0" smtClean="0"/>
              <a:t>雨霁</a:t>
            </a:r>
            <a:r>
              <a:rPr lang="en-US" altLang="zh-CN" b="1" dirty="0" smtClean="0"/>
              <a:t>》</a:t>
            </a:r>
            <a:r>
              <a:rPr lang="zh-CN" altLang="en-US" b="1" dirty="0" smtClean="0"/>
              <a:t>获全国示范校园文学社刊奖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66851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327404"/>
            <a:ext cx="8010144" cy="4203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5805264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全国校园文学示范社刊       </a:t>
            </a:r>
            <a:r>
              <a:rPr lang="en-US" altLang="zh-CN" b="1" dirty="0" smtClean="0"/>
              <a:t>《</a:t>
            </a:r>
            <a:r>
              <a:rPr lang="zh-CN" altLang="en-US" b="1" dirty="0" smtClean="0"/>
              <a:t>雨霁</a:t>
            </a:r>
            <a:r>
              <a:rPr lang="en-US" altLang="zh-CN" b="1" dirty="0" smtClean="0"/>
              <a:t>》12——16</a:t>
            </a:r>
            <a:r>
              <a:rPr lang="zh-CN" altLang="en-US" b="1" dirty="0" smtClean="0"/>
              <a:t>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944333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:\十佳文学少年新闻及颁奖图片\十佳颁奖\IMG_119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8136904" cy="577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558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733550"/>
            <a:ext cx="3502025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1751013"/>
            <a:ext cx="434975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8"/>
          <p:cNvSpPr txBox="1">
            <a:spLocks noChangeArrowheads="1"/>
          </p:cNvSpPr>
          <p:nvPr/>
        </p:nvSpPr>
        <p:spPr bwMode="auto">
          <a:xfrm>
            <a:off x="4248150" y="5373688"/>
            <a:ext cx="4679950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我校学生欧阳婧祎古典文学评论    </a:t>
            </a:r>
            <a:r>
              <a:rPr lang="en-US" altLang="zh-CN" sz="2400" b="1"/>
              <a:t>            </a:t>
            </a:r>
            <a:r>
              <a:rPr lang="zh-CN" altLang="en-US" sz="2400" b="1"/>
              <a:t>集</a:t>
            </a:r>
            <a:r>
              <a:rPr lang="en-US" altLang="zh-CN" sz="2400" b="1"/>
              <a:t>《</a:t>
            </a:r>
            <a:r>
              <a:rPr lang="zh-CN" altLang="en-US" sz="2400" b="1"/>
              <a:t>情越千年</a:t>
            </a:r>
            <a:r>
              <a:rPr lang="en-US" altLang="zh-CN" sz="2400" b="1"/>
              <a:t>》</a:t>
            </a:r>
            <a:r>
              <a:rPr lang="zh-CN" altLang="en-US" sz="2400" b="1"/>
              <a:t>获得广泛赞誉</a:t>
            </a:r>
          </a:p>
        </p:txBody>
      </p:sp>
      <p:sp>
        <p:nvSpPr>
          <p:cNvPr id="2053" name="TextBox 10"/>
          <p:cNvSpPr txBox="1">
            <a:spLocks noChangeArrowheads="1"/>
          </p:cNvSpPr>
          <p:nvPr/>
        </p:nvSpPr>
        <p:spPr bwMode="auto">
          <a:xfrm>
            <a:off x="473075" y="692150"/>
            <a:ext cx="8353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阳光写作精品力作   经典阅读深圳奉献</a:t>
            </a:r>
          </a:p>
        </p:txBody>
      </p:sp>
    </p:spTree>
    <p:extLst>
      <p:ext uri="{BB962C8B-B14F-4D97-AF65-F5344CB8AC3E}">
        <p14:creationId xmlns:p14="http://schemas.microsoft.com/office/powerpoint/2010/main" val="293431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39750" y="333375"/>
            <a:ext cx="7920038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53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2800">
                <a:latin typeface="黑体" pitchFamily="49" charset="-122"/>
                <a:ea typeface="黑体" pitchFamily="49" charset="-122"/>
              </a:rPr>
              <a:t>高中部</a:t>
            </a:r>
            <a:r>
              <a:rPr lang="zh-CN" altLang="zh-CN" sz="2800">
                <a:latin typeface="黑体" pitchFamily="49" charset="-122"/>
                <a:ea typeface="黑体" pitchFamily="49" charset="-122"/>
              </a:rPr>
              <a:t>雨霁文学社社长欧阳婧祎的中国古典文学简评本《情越千年》由深圳海天出版社正式出版发行。</a:t>
            </a:r>
            <a:r>
              <a:rPr lang="en-US" altLang="zh-CN" sz="280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800">
                <a:latin typeface="黑体" pitchFamily="49" charset="-122"/>
                <a:ea typeface="黑体" pitchFamily="49" charset="-122"/>
              </a:rPr>
              <a:t>月</a:t>
            </a:r>
            <a:r>
              <a:rPr lang="en-US" altLang="zh-CN" sz="2800">
                <a:latin typeface="黑体" pitchFamily="49" charset="-122"/>
                <a:ea typeface="黑体" pitchFamily="49" charset="-122"/>
              </a:rPr>
              <a:t>16</a:t>
            </a:r>
            <a:r>
              <a:rPr lang="zh-CN" altLang="zh-CN" sz="2800">
                <a:latin typeface="黑体" pitchFamily="49" charset="-122"/>
                <a:ea typeface="黑体" pitchFamily="49" charset="-122"/>
              </a:rPr>
              <a:t>日《深圳晚报》</a:t>
            </a:r>
            <a:r>
              <a:rPr lang="en-US" altLang="zh-CN" sz="2800">
                <a:latin typeface="黑体" pitchFamily="49" charset="-122"/>
                <a:ea typeface="黑体" pitchFamily="49" charset="-122"/>
              </a:rPr>
              <a:t>B</a:t>
            </a:r>
            <a:r>
              <a:rPr lang="zh-CN" altLang="zh-CN" sz="2800">
                <a:latin typeface="黑体" pitchFamily="49" charset="-122"/>
                <a:ea typeface="黑体" pitchFamily="49" charset="-122"/>
              </a:rPr>
              <a:t>版两版文字专题报道，获得广泛赞誉。</a:t>
            </a:r>
            <a:r>
              <a:rPr lang="en-US" altLang="zh-CN" sz="28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800">
                <a:latin typeface="黑体" pitchFamily="49" charset="-122"/>
                <a:ea typeface="黑体" pitchFamily="49" charset="-122"/>
              </a:rPr>
            </a:br>
            <a:endParaRPr lang="zh-CN" altLang="en-US" sz="2800" b="1">
              <a:solidFill>
                <a:srgbClr val="FFFF00"/>
              </a:solidFill>
              <a:latin typeface="黑体" pitchFamily="49" charset="-122"/>
              <a:ea typeface="黑体" pitchFamily="49" charset="-122"/>
              <a:cs typeface="方正粗圆简体"/>
            </a:endParaRPr>
          </a:p>
        </p:txBody>
      </p:sp>
      <p:pic>
        <p:nvPicPr>
          <p:cNvPr id="307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067050"/>
            <a:ext cx="5040312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2"/>
          <p:cNvSpPr txBox="1">
            <a:spLocks noChangeArrowheads="1"/>
          </p:cNvSpPr>
          <p:nvPr/>
        </p:nvSpPr>
        <p:spPr bwMode="auto">
          <a:xfrm>
            <a:off x="5867400" y="2924175"/>
            <a:ext cx="2881313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该书共八辑，</a:t>
            </a:r>
            <a:r>
              <a:rPr lang="en-US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75</a:t>
            </a:r>
            <a:r>
              <a:rPr lang="zh-CN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篇，</a:t>
            </a:r>
            <a:r>
              <a:rPr lang="en-US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33</a:t>
            </a:r>
            <a:r>
              <a:rPr lang="zh-CN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万字。以</a:t>
            </a:r>
            <a:r>
              <a:rPr lang="en-US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“</a:t>
            </a:r>
            <a:r>
              <a:rPr lang="zh-CN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诗无邪</a:t>
            </a:r>
            <a:r>
              <a:rPr lang="en-US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开篇，穿过楚辞汉赋乐府诗歌唐诗宋词元杂剧，最后一直到</a:t>
            </a:r>
            <a:r>
              <a:rPr lang="en-US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“</a:t>
            </a:r>
            <a:r>
              <a:rPr lang="zh-CN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绮陌红楼</a:t>
            </a:r>
            <a:r>
              <a:rPr lang="en-US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zh-CN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。有关专家及媒体认为，《情越千年》是国内首部中学生中国古典文学研究专著，是不可多得的优秀书评集。</a:t>
            </a:r>
            <a:endParaRPr lang="zh-CN" altLang="en-US" sz="1800" b="1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4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:\校庆文学社展板资料\雨霁文学社图片\雨霁文学社图片\雨霁文学社活动剪影\2014至2015文学社资料3\欧阳照片及新闻\欧阳照片及新闻\1月16日《深圳晚报》报道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316416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427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150"/>
            <a:ext cx="4176713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388938" y="4149725"/>
            <a:ext cx="836453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黑体" pitchFamily="49" charset="-122"/>
                <a:ea typeface="黑体" pitchFamily="49" charset="-122"/>
              </a:rPr>
              <a:t>     1</a:t>
            </a:r>
            <a:r>
              <a:rPr lang="zh-CN" altLang="zh-CN" sz="1800" b="1">
                <a:latin typeface="黑体" pitchFamily="49" charset="-122"/>
                <a:ea typeface="黑体" pitchFamily="49" charset="-122"/>
              </a:rPr>
              <a:t>月</a:t>
            </a:r>
            <a:r>
              <a:rPr lang="en-US" altLang="zh-CN" sz="1800" b="1"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zh-CN" sz="1800" b="1">
                <a:latin typeface="黑体" pitchFamily="49" charset="-122"/>
                <a:ea typeface="黑体" pitchFamily="49" charset="-122"/>
              </a:rPr>
              <a:t>日，深圳海天出版社、深圳市文艺评论家协会、深圳中学生文联、深圳青少年报、特区教育杂志社、深圳实验学校、深圳红岭中学联合在深圳图书馆南书房举行了《情越千年》</a:t>
            </a:r>
            <a:r>
              <a:rPr lang="zh-CN" altLang="en-US" sz="1800" b="1">
                <a:latin typeface="黑体" pitchFamily="49" charset="-122"/>
                <a:ea typeface="黑体" pitchFamily="49" charset="-122"/>
              </a:rPr>
              <a:t>（国内首部中学生中国古典文学研究专著，深圳实验欧阳婧祎著）</a:t>
            </a:r>
            <a:r>
              <a:rPr lang="zh-CN" altLang="zh-CN" sz="1800" b="1">
                <a:latin typeface="黑体" pitchFamily="49" charset="-122"/>
                <a:ea typeface="黑体" pitchFamily="49" charset="-122"/>
              </a:rPr>
              <a:t>及《一个人的方舟》（国内首部中学生经典哲学心得文集，红岭中学张为著）新书发布与分享会。</a:t>
            </a:r>
            <a:endParaRPr lang="zh-CN" altLang="en-US" sz="1800" b="1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100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692150"/>
            <a:ext cx="4090988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68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030"/>
            <a:ext cx="8604448" cy="5916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8701" y="6377975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吴岱霖获全国十佳小作家奖</a:t>
            </a:r>
          </a:p>
        </p:txBody>
      </p:sp>
    </p:spTree>
    <p:extLst>
      <p:ext uri="{BB962C8B-B14F-4D97-AF65-F5344CB8AC3E}">
        <p14:creationId xmlns:p14="http://schemas.microsoft.com/office/powerpoint/2010/main" val="3491114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雨霁封面照\2\封面选图\封面图片\封底\DSC_61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54" y="392373"/>
            <a:ext cx="8474995" cy="56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3754" y="6237312"/>
            <a:ext cx="854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2015</a:t>
            </a:r>
            <a:r>
              <a:rPr lang="zh-CN" altLang="en-US" b="1" dirty="0" smtClean="0"/>
              <a:t>年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月高中部</a:t>
            </a:r>
            <a:r>
              <a:rPr lang="en-US" altLang="zh-CN" b="1" dirty="0" smtClean="0"/>
              <a:t>15</a:t>
            </a:r>
            <a:r>
              <a:rPr lang="zh-CN" altLang="en-US" b="1" dirty="0" smtClean="0"/>
              <a:t>名同学进入作文英雄全市前</a:t>
            </a:r>
            <a:r>
              <a:rPr lang="en-US" altLang="zh-CN" b="1" dirty="0" smtClean="0"/>
              <a:t>300</a:t>
            </a:r>
            <a:r>
              <a:rPr lang="zh-CN" altLang="en-US" b="1" dirty="0" smtClean="0"/>
              <a:t>名（</a:t>
            </a:r>
            <a:r>
              <a:rPr lang="en-US" altLang="zh-CN" b="1" dirty="0" smtClean="0"/>
              <a:t>3000</a:t>
            </a:r>
            <a:r>
              <a:rPr lang="zh-CN" altLang="en-US" b="1" dirty="0" smtClean="0"/>
              <a:t>多名选手中选出）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07198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6632"/>
            <a:ext cx="456340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4376" y="809328"/>
            <a:ext cx="615553" cy="54726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b="1" dirty="0"/>
              <a:t>2014</a:t>
            </a:r>
            <a:r>
              <a:rPr lang="zh-CN" altLang="en-US" sz="2800" b="1" dirty="0"/>
              <a:t>年</a:t>
            </a:r>
            <a:r>
              <a:rPr lang="en-US" altLang="zh-CN" sz="2800" b="1" dirty="0"/>
              <a:t>8</a:t>
            </a:r>
            <a:r>
              <a:rPr lang="zh-CN" altLang="en-US" sz="2800" b="1" dirty="0"/>
              <a:t>月 全国创新作文基地校</a:t>
            </a:r>
          </a:p>
        </p:txBody>
      </p:sp>
    </p:spTree>
    <p:extLst>
      <p:ext uri="{BB962C8B-B14F-4D97-AF65-F5344CB8AC3E}">
        <p14:creationId xmlns:p14="http://schemas.microsoft.com/office/powerpoint/2010/main" val="2476963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0" y="0"/>
            <a:ext cx="8608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79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2656"/>
            <a:ext cx="4731990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8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-35697"/>
            <a:ext cx="7953939" cy="59686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6237312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    </a:t>
            </a:r>
            <a:r>
              <a:rPr lang="en-US" altLang="zh-CN" b="1" dirty="0" smtClean="0"/>
              <a:t>2013</a:t>
            </a:r>
            <a:r>
              <a:rPr lang="zh-CN" altLang="en-US" b="1" dirty="0" smtClean="0"/>
              <a:t>年</a:t>
            </a:r>
            <a:r>
              <a:rPr lang="en-US" altLang="zh-CN" b="1" dirty="0" smtClean="0"/>
              <a:t>8</a:t>
            </a:r>
            <a:r>
              <a:rPr lang="zh-CN" altLang="en-US" b="1" dirty="0" smtClean="0"/>
              <a:t>月吴岱霖</a:t>
            </a:r>
            <a:r>
              <a:rPr lang="zh-CN" altLang="en-US" b="1" dirty="0"/>
              <a:t>（中</a:t>
            </a:r>
            <a:r>
              <a:rPr lang="zh-CN" altLang="en-US" b="1" dirty="0" smtClean="0"/>
              <a:t>）获得</a:t>
            </a:r>
            <a:r>
              <a:rPr lang="zh-CN" altLang="en-US" b="1" dirty="0"/>
              <a:t>创新作文北大</a:t>
            </a:r>
            <a:r>
              <a:rPr lang="zh-CN" altLang="en-US" b="1" dirty="0" smtClean="0"/>
              <a:t>总决赛现场作文一等奖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5667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7200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 </a:t>
            </a:r>
            <a:r>
              <a:rPr lang="zh-CN" altLang="zh-CN" sz="2400" b="1" dirty="0" smtClean="0"/>
              <a:t>吴岱霖</a:t>
            </a:r>
            <a:r>
              <a:rPr lang="zh-CN" altLang="zh-CN" sz="2400" b="1" dirty="0"/>
              <a:t>，女，现</a:t>
            </a:r>
            <a:r>
              <a:rPr lang="zh-CN" altLang="zh-CN" sz="2400" b="1" dirty="0" smtClean="0"/>
              <a:t>就读</a:t>
            </a:r>
            <a:r>
              <a:rPr lang="zh-CN" altLang="en-US" sz="2400" b="1" dirty="0" smtClean="0"/>
              <a:t>于中国政法大学</a:t>
            </a:r>
            <a:r>
              <a:rPr lang="zh-CN" altLang="zh-CN" sz="2400" b="1" dirty="0" smtClean="0"/>
              <a:t>。</a:t>
            </a:r>
            <a:r>
              <a:rPr lang="zh-CN" altLang="zh-CN" sz="2400" b="1" dirty="0"/>
              <a:t>曾获第十届“叶圣陶杯”全国中学生新作文大赛总决赛特等奖、第二届“全国校园文学新苗奖</a:t>
            </a:r>
            <a:r>
              <a:rPr lang="zh-CN" altLang="zh-CN" sz="2400" b="1" dirty="0" smtClean="0"/>
              <a:t>”。</a:t>
            </a:r>
            <a:r>
              <a:rPr lang="zh-CN" altLang="zh-CN" sz="2400" b="1" dirty="0"/>
              <a:t>中央电视台“希望之星”英语风采大赛深圳赛区高中组一等奖。《深圳日报（英文）》小记者。在《羊城晚报》、《深圳晚报》《深圳商报》《金陵晚报》《深圳日报（英文）》《文学校园》《同学少年》《金色少年》等省市级报刊发表多篇文章</a:t>
            </a:r>
            <a:r>
              <a:rPr lang="zh-CN" altLang="zh-CN" sz="2400" b="1" dirty="0" smtClean="0"/>
              <a:t>。</a:t>
            </a:r>
            <a:r>
              <a:rPr lang="en-US" altLang="zh-CN" sz="2400" b="1" dirty="0" smtClean="0"/>
              <a:t>2013</a:t>
            </a:r>
            <a:r>
              <a:rPr lang="zh-CN" altLang="en-US" sz="2400" b="1" dirty="0" smtClean="0"/>
              <a:t>年获“叶圣陶杯”全国中学生“十佳小作家</a:t>
            </a:r>
            <a:r>
              <a:rPr lang="en-US" altLang="zh-CN" sz="2400" b="1" dirty="0" smtClean="0"/>
              <a:t>”</a:t>
            </a:r>
            <a:r>
              <a:rPr lang="zh-CN" altLang="en-US" sz="2400" b="1" dirty="0" smtClean="0"/>
              <a:t>奖，全国创新作文北京大学现场总决赛一等奖，出版个人文集</a:t>
            </a:r>
            <a:r>
              <a:rPr lang="en-US" altLang="zh-CN" sz="2400" b="1" dirty="0" smtClean="0"/>
              <a:t>《</a:t>
            </a:r>
            <a:r>
              <a:rPr lang="zh-CN" altLang="en-US" sz="2400" b="1" dirty="0" smtClean="0"/>
              <a:t>爱的甘霖</a:t>
            </a:r>
            <a:r>
              <a:rPr lang="en-US" altLang="zh-CN" sz="2400" b="1" dirty="0" smtClean="0"/>
              <a:t>》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6177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1923</Words>
  <Application>Microsoft Office PowerPoint</Application>
  <PresentationFormat>全屏显示(4:3)</PresentationFormat>
  <Paragraphs>85</Paragraphs>
  <Slides>73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4" baseType="lpstr">
      <vt:lpstr>Office 主题</vt:lpstr>
      <vt:lpstr>深圳实验学校 雨霁文学社活动 学员作品及获奖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雨霁文学社之星</dc:title>
  <dc:creator>USER</dc:creator>
  <cp:lastModifiedBy>USER</cp:lastModifiedBy>
  <cp:revision>67</cp:revision>
  <dcterms:created xsi:type="dcterms:W3CDTF">2011-12-02T02:54:40Z</dcterms:created>
  <dcterms:modified xsi:type="dcterms:W3CDTF">2015-06-15T03:35:22Z</dcterms:modified>
</cp:coreProperties>
</file>